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2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408" y="19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42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C70B5-A687-AD45-8D4B-4C420CC6EE2A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F717-EEF1-1E48-922E-63F84922D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9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F717-EEF1-1E48-922E-63F84922D8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7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3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7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7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7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0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5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9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4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166A-FE98-6F4B-864C-26BD2E13C02F}" type="datetimeFigureOut">
              <a:rPr lang="en-US" smtClean="0"/>
              <a:t>12/9/19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7368-7519-CD44-BCB5-985C55DFB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GP Ribbon Rght ENG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7241026"/>
            <a:ext cx="8238704" cy="2523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776" y="218379"/>
            <a:ext cx="1463040" cy="8602889"/>
          </a:xfrm>
          <a:prstGeom prst="rect">
            <a:avLst/>
          </a:prstGeom>
          <a:solidFill>
            <a:srgbClr val="0A26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6498" y="9345329"/>
            <a:ext cx="7165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A2653"/>
                </a:solidFill>
                <a:latin typeface="65 Helvetica Medium"/>
                <a:cs typeface="65 Helvetica Medium"/>
              </a:rPr>
              <a:t>For more information call 1-800-332-7787 or visit www.pgpro.com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8300" y="8039982"/>
            <a:ext cx="1143017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>
                <a:solidFill>
                  <a:srgbClr val="FFFFFF"/>
                </a:solidFill>
                <a:latin typeface="45 Helvetica Light"/>
                <a:cs typeface="45 Helvetica Light"/>
              </a:rPr>
              <a:t>4.5L Dilute 2 Go</a:t>
            </a:r>
            <a:endParaRPr lang="en-US" sz="900" dirty="0">
              <a:solidFill>
                <a:srgbClr val="FFFFFF"/>
              </a:solidFill>
              <a:latin typeface="75 Helvetica Bold"/>
              <a:cs typeface="75 Helvetica Bold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039611" y="3364922"/>
            <a:ext cx="5288617" cy="0"/>
          </a:xfrm>
          <a:prstGeom prst="line">
            <a:avLst/>
          </a:prstGeom>
          <a:ln w="12700" cmpd="sng">
            <a:solidFill>
              <a:srgbClr val="0A2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56428" y="3456269"/>
            <a:ext cx="192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A2653"/>
                </a:solidFill>
                <a:latin typeface="85 Helvetica Heavy"/>
                <a:cs typeface="85 Helvetica Heavy"/>
              </a:rPr>
              <a:t>Features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66128" y="3726178"/>
            <a:ext cx="5459998" cy="159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No direct contact with concentrated chemicals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Accurate dilution ratio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No free pour or wall mounted equipment needed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Easy to use slide bar – select between product and water for diluting or rinsing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Removes dirt, grease, and particulate soils, without hurting the finish – prolonging the life of the floor finish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Formulated to be safe on finished floors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Low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sudsing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Low/no residue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Cost-effective – Designed to work well when highly diluted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Clean fresh scent</a:t>
            </a:r>
            <a:endParaRPr lang="en-US" sz="1050" dirty="0">
              <a:solidFill>
                <a:schemeClr val="tx2">
                  <a:lumMod val="75000"/>
                </a:schemeClr>
              </a:solidFill>
              <a:latin typeface="85 Helvetica Heavy"/>
              <a:ea typeface="MS Mincho" panose="02020609040205080304" pitchFamily="49" charset="-128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049311" y="5801254"/>
            <a:ext cx="5288617" cy="0"/>
          </a:xfrm>
          <a:prstGeom prst="line">
            <a:avLst/>
          </a:prstGeom>
          <a:ln w="12700" cmpd="sng">
            <a:solidFill>
              <a:srgbClr val="0A2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71700" y="5882517"/>
            <a:ext cx="460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A2653"/>
                </a:solidFill>
                <a:latin typeface="85 Helvetica Heavy"/>
                <a:cs typeface="85 Helvetica Heavy"/>
              </a:rPr>
              <a:t>Task Areas</a:t>
            </a:r>
          </a:p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Floors</a:t>
            </a:r>
          </a:p>
          <a:p>
            <a:endParaRPr lang="en-US" sz="1400" b="1" dirty="0">
              <a:solidFill>
                <a:srgbClr val="0A2653"/>
              </a:solidFill>
              <a:latin typeface="85 Helvetica Heavy"/>
              <a:cs typeface="85 Helvetica Heavy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110216" y="7607623"/>
            <a:ext cx="5288617" cy="0"/>
          </a:xfrm>
          <a:prstGeom prst="line">
            <a:avLst/>
          </a:prstGeom>
          <a:ln w="12700" cmpd="sng">
            <a:solidFill>
              <a:srgbClr val="0A26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C316749-1404-4AA8-BEB0-891FE481D926}"/>
              </a:ext>
            </a:extLst>
          </p:cNvPr>
          <p:cNvSpPr/>
          <p:nvPr/>
        </p:nvSpPr>
        <p:spPr>
          <a:xfrm>
            <a:off x="2081291" y="6343496"/>
            <a:ext cx="5125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VCT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Ceramic tile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Vinyl tile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Terrazzo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Stone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85 Helvetica Heavy"/>
              </a:rPr>
              <a:t>Finished hardwood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85 Helvetica Heavy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DC03E6-637D-244A-B54F-EBC7C14B6536}"/>
              </a:ext>
            </a:extLst>
          </p:cNvPr>
          <p:cNvSpPr txBox="1"/>
          <p:nvPr/>
        </p:nvSpPr>
        <p:spPr>
          <a:xfrm>
            <a:off x="2038081" y="282689"/>
            <a:ext cx="308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A2653"/>
                </a:solidFill>
                <a:latin typeface="75 Helvetica Bold"/>
                <a:cs typeface="75 Helvetica Bold"/>
              </a:rPr>
              <a:t>Dilute2Go</a:t>
            </a:r>
          </a:p>
          <a:p>
            <a: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  <a:t>P&amp;G Pro Line</a:t>
            </a:r>
            <a:r>
              <a:rPr lang="en-US" sz="2000" baseline="30000" dirty="0">
                <a:solidFill>
                  <a:srgbClr val="0A2653"/>
                </a:solidFill>
                <a:latin typeface="75 Helvetica Bold"/>
                <a:cs typeface="75 Helvetica Bold"/>
              </a:rPr>
              <a:t>®</a:t>
            </a:r>
            <a: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  <a:t> Finished </a:t>
            </a:r>
            <a:b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</a:br>
            <a:r>
              <a:rPr lang="en-US" sz="2000" dirty="0">
                <a:solidFill>
                  <a:srgbClr val="0A2653"/>
                </a:solidFill>
                <a:latin typeface="75 Helvetica Bold"/>
                <a:cs typeface="75 Helvetica Bold"/>
              </a:rPr>
              <a:t>Floor Cleaner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6DAF2F-5929-2849-BC0D-7484C5556F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699" y="7185126"/>
            <a:ext cx="8255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E2F8D8-1369-9249-9A33-26C642330E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9943" y="345656"/>
            <a:ext cx="1348705" cy="825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293661-CA41-AF4B-BEA3-9AB3C4C1A1A8}"/>
              </a:ext>
            </a:extLst>
          </p:cNvPr>
          <p:cNvSpPr txBox="1"/>
          <p:nvPr/>
        </p:nvSpPr>
        <p:spPr>
          <a:xfrm>
            <a:off x="2029122" y="8334345"/>
            <a:ext cx="3800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85 Helvetica Heavy"/>
              </a:rPr>
              <a:t>Fills up 76 4-gallon buckets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711B8-54C5-E448-8E06-B4D422448A72}"/>
              </a:ext>
            </a:extLst>
          </p:cNvPr>
          <p:cNvSpPr txBox="1"/>
          <p:nvPr/>
        </p:nvSpPr>
        <p:spPr>
          <a:xfrm>
            <a:off x="2038084" y="1373596"/>
            <a:ext cx="3106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A2653"/>
                </a:solidFill>
                <a:latin typeface="45 Helvetica Light"/>
                <a:cs typeface="45 Helvetica Light"/>
              </a:rPr>
              <a:t>Cleans to the shine and works to dissolve and remove tough ground-in dirt from finished floors, without leaving a dulling residue. Delivers shine and extends time between strips, by effectively removing grimy soils. Low </a:t>
            </a:r>
            <a:r>
              <a:rPr lang="en-US" sz="1000" dirty="0" err="1">
                <a:solidFill>
                  <a:srgbClr val="0A2653"/>
                </a:solidFill>
                <a:latin typeface="45 Helvetica Light"/>
                <a:cs typeface="45 Helvetica Light"/>
              </a:rPr>
              <a:t>sudsing</a:t>
            </a:r>
            <a:r>
              <a:rPr lang="en-US" sz="1000" dirty="0">
                <a:solidFill>
                  <a:srgbClr val="0A2653"/>
                </a:solidFill>
                <a:latin typeface="45 Helvetica Light"/>
                <a:cs typeface="45 Helvetica Light"/>
              </a:rPr>
              <a:t>, making it an excellent choice for use in automatic scrubbing machines.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69FFE26-28C1-1A40-9CEB-44283BB7E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055" y="286443"/>
            <a:ext cx="2544357" cy="2544357"/>
          </a:xfrm>
          <a:prstGeom prst="rect">
            <a:avLst/>
          </a:prstGeom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59DBD9A-8FD4-784B-95D6-2FCDEC4FB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37047"/>
              </p:ext>
            </p:extLst>
          </p:nvPr>
        </p:nvGraphicFramePr>
        <p:xfrm>
          <a:off x="2110236" y="7775525"/>
          <a:ext cx="5285646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151">
                  <a:extLst>
                    <a:ext uri="{9D8B030D-6E8A-4147-A177-3AD203B41FA5}">
                      <a16:colId xmlns:a16="http://schemas.microsoft.com/office/drawing/2014/main" val="1879136838"/>
                    </a:ext>
                  </a:extLst>
                </a:gridCol>
                <a:gridCol w="120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09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Size</a:t>
                      </a:r>
                      <a:endParaRPr lang="en-US" sz="1050" b="0" dirty="0">
                        <a:latin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Description</a:t>
                      </a:r>
                      <a:endParaRPr lang="en-US" sz="1050" b="0" dirty="0">
                        <a:latin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Dilution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45 Helvetica Light"/>
                          <a:cs typeface="75 Helvetica Bold"/>
                        </a:rPr>
                        <a:t>UPC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4.5L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P&amp;G Pro Line Finished Floor Cleaner #32 D2G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1:256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A2653"/>
                          </a:solidFill>
                          <a:latin typeface="45 Helvetica Light"/>
                          <a:cs typeface="45 Helvetica Light"/>
                        </a:rPr>
                        <a:t>10037000720031</a:t>
                      </a:r>
                      <a:endParaRPr lang="en-US" sz="1050" dirty="0">
                        <a:solidFill>
                          <a:srgbClr val="0A2653"/>
                        </a:solidFill>
                        <a:latin typeface="45 Helvetica Light"/>
                        <a:cs typeface="45 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9A783CD-45B7-E041-9556-226F6B134D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104640" y="2513866"/>
            <a:ext cx="3805506" cy="7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0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29F9FDD38449968E2D4145E84A5F" ma:contentTypeVersion="13" ma:contentTypeDescription="Create a new document." ma:contentTypeScope="" ma:versionID="81a4e4c335610b75cbc4dce592469741">
  <xsd:schema xmlns:xsd="http://www.w3.org/2001/XMLSchema" xmlns:xs="http://www.w3.org/2001/XMLSchema" xmlns:p="http://schemas.microsoft.com/office/2006/metadata/properties" xmlns:ns3="71ca85b5-9b89-45cd-a550-10c0199bce7f" xmlns:ns4="b83a4b3b-7009-4915-b8bd-93be453f4bff" targetNamespace="http://schemas.microsoft.com/office/2006/metadata/properties" ma:root="true" ma:fieldsID="6ffadc86ac09582fa79d051a9d731d4a" ns3:_="" ns4:_="">
    <xsd:import namespace="71ca85b5-9b89-45cd-a550-10c0199bce7f"/>
    <xsd:import namespace="b83a4b3b-7009-4915-b8bd-93be453f4b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a85b5-9b89-45cd-a550-10c0199bce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a4b3b-7009-4915-b8bd-93be453f4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6869D-4FC5-48FF-9083-279233A621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7FA88-6D46-4245-9F0F-007325E5AB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ca85b5-9b89-45cd-a550-10c0199bce7f"/>
    <ds:schemaRef ds:uri="http://purl.org/dc/elements/1.1/"/>
    <ds:schemaRef ds:uri="http://schemas.microsoft.com/office/2006/metadata/properties"/>
    <ds:schemaRef ds:uri="b83a4b3b-7009-4915-b8bd-93be453f4b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1B712D-F932-463F-AA65-D8DA8DB2E9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a85b5-9b89-45cd-a550-10c0199bce7f"/>
    <ds:schemaRef ds:uri="b83a4b3b-7009-4915-b8bd-93be453f4b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194</Words>
  <Application>Microsoft Macintosh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45 Helvetica Light</vt:lpstr>
      <vt:lpstr>65 Helvetica Medium</vt:lpstr>
      <vt:lpstr>75 Helvetica Bold</vt:lpstr>
      <vt:lpstr>85 Helvetica Heavy</vt:lpstr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Seitz</dc:creator>
  <cp:lastModifiedBy>Jamie DeAnne</cp:lastModifiedBy>
  <cp:revision>146</cp:revision>
  <cp:lastPrinted>2015-06-23T13:56:44Z</cp:lastPrinted>
  <dcterms:created xsi:type="dcterms:W3CDTF">2015-06-17T13:40:32Z</dcterms:created>
  <dcterms:modified xsi:type="dcterms:W3CDTF">2019-12-09T18:37:31Z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0x010100DA7129F9FDD38449968E2D4145E84A5F</vt:lpwstr>
  </property>
</Properties>
</file>